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66" r:id="rId3"/>
    <p:sldId id="257" r:id="rId4"/>
    <p:sldId id="258" r:id="rId5"/>
    <p:sldId id="264" r:id="rId6"/>
    <p:sldId id="267" r:id="rId7"/>
    <p:sldId id="268" r:id="rId8"/>
    <p:sldId id="274" r:id="rId9"/>
    <p:sldId id="269" r:id="rId10"/>
    <p:sldId id="270" r:id="rId11"/>
    <p:sldId id="275" r:id="rId12"/>
    <p:sldId id="271" r:id="rId13"/>
    <p:sldId id="272" r:id="rId14"/>
    <p:sldId id="262" r:id="rId15"/>
    <p:sldId id="277" r:id="rId16"/>
    <p:sldId id="263" r:id="rId17"/>
    <p:sldId id="278" r:id="rId18"/>
    <p:sldId id="279" r:id="rId19"/>
    <p:sldId id="26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1BB5C7B-06A1-CD4A-BE71-F6678EDB3154}">
          <p14:sldIdLst>
            <p14:sldId id="256"/>
            <p14:sldId id="266"/>
            <p14:sldId id="257"/>
            <p14:sldId id="258"/>
            <p14:sldId id="264"/>
            <p14:sldId id="267"/>
            <p14:sldId id="268"/>
            <p14:sldId id="274"/>
            <p14:sldId id="269"/>
            <p14:sldId id="270"/>
            <p14:sldId id="275"/>
            <p14:sldId id="271"/>
            <p14:sldId id="272"/>
            <p14:sldId id="262"/>
            <p14:sldId id="277"/>
            <p14:sldId id="263"/>
            <p14:sldId id="278"/>
            <p14:sldId id="27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20"/>
    <p:restoredTop sz="74818"/>
  </p:normalViewPr>
  <p:slideViewPr>
    <p:cSldViewPr snapToGrid="0" snapToObjects="1">
      <p:cViewPr varScale="1">
        <p:scale>
          <a:sx n="83" d="100"/>
          <a:sy n="83" d="100"/>
        </p:scale>
        <p:origin x="7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AA849-3020-D44E-B10F-018697B7438B}" type="datetimeFigureOut">
              <a:rPr lang="en-US" smtClean="0"/>
              <a:t>2/19/20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BD128-C285-134E-BF9A-D71D14273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630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Relationship Id="rId3" Type="http://schemas.openxmlformats.org/officeDocument/2006/relationships/hyperlink" Target="https://justtv.wordpress.com/2016/02/16/rethinking-grading-an-in-progress-experiment/" TargetMode="Externa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Relationship Id="rId3" Type="http://schemas.openxmlformats.org/officeDocument/2006/relationships/hyperlink" Target="https://justtv.wordpress.com/2016/02/16/rethinking-grading-an-in-progress-experiment/" TargetMode="Externa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Welcome. For those of you who I haven’t had the pleasure</a:t>
            </a:r>
            <a:r>
              <a:rPr lang="en-US" baseline="0" dirty="0" smtClean="0"/>
              <a:t> of meeting yet, I am Erica Knowles </a:t>
            </a:r>
            <a:r>
              <a:rPr lang="mr-IN" baseline="0" dirty="0" smtClean="0"/>
              <a:t>–</a:t>
            </a:r>
            <a:r>
              <a:rPr lang="en-US" baseline="0" dirty="0" smtClean="0"/>
              <a:t> I teach psychology courses in the liberal arts department.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fall semester I decided to try a different way of grading one of my courses (Abnormal Psychology): Why?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Unsatisfied with how much work I was doing grading the course in order to keep the “challenge” at an appropriate level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Grade complaints (a group of students that were very motivated but all wanted As without really understanding how/why they receive that grade)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Wanting to align my objectives with my assessments better </a:t>
            </a:r>
            <a:r>
              <a:rPr lang="mr-IN" baseline="0" dirty="0" smtClean="0"/>
              <a:t>–</a:t>
            </a:r>
            <a:r>
              <a:rPr lang="en-US" baseline="0" dirty="0" smtClean="0"/>
              <a:t> clarify that for students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D128-C285-134E-BF9A-D71D14273B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199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does an A mean? What does C mean? To you? To your students?</a:t>
            </a:r>
          </a:p>
          <a:p>
            <a:r>
              <a:rPr lang="en-US" dirty="0" smtClean="0"/>
              <a:t>Do you have course objectives? Do all you students meet these objectives? Do they know that? </a:t>
            </a:r>
          </a:p>
          <a:p>
            <a:r>
              <a:rPr lang="en-US" dirty="0" smtClean="0"/>
              <a:t>Have you ever asked yourself while grading “does it matter?”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D128-C285-134E-BF9A-D71D14273B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7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was unofficially introduced to specifications</a:t>
            </a:r>
            <a:r>
              <a:rPr lang="en-US" baseline="0" dirty="0" smtClean="0"/>
              <a:t> grading in 2015 at a conference for faculty development (my past work before Berklee) </a:t>
            </a:r>
            <a:r>
              <a:rPr lang="mr-IN" baseline="0" dirty="0" smtClean="0"/>
              <a:t>–</a:t>
            </a:r>
            <a:r>
              <a:rPr lang="en-US" baseline="0" dirty="0" smtClean="0"/>
              <a:t> the book had this bright red cover so I picked it up and read the back </a:t>
            </a:r>
            <a:r>
              <a:rPr lang="mr-IN" baseline="0" dirty="0" smtClean="0"/>
              <a:t>–</a:t>
            </a:r>
            <a:r>
              <a:rPr lang="en-US" baseline="0" dirty="0" smtClean="0"/>
              <a:t> it sounded pretty good. I kind of forgot about it until I was looking into some other grading options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D128-C285-134E-BF9A-D71D14273B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06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idea isn’t necessarily new </a:t>
            </a:r>
            <a:r>
              <a:rPr lang="mr-IN" dirty="0" smtClean="0"/>
              <a:t>–</a:t>
            </a:r>
            <a:r>
              <a:rPr lang="en-US" dirty="0" smtClean="0"/>
              <a:t> there have been</a:t>
            </a:r>
            <a:r>
              <a:rPr lang="en-US" baseline="0" dirty="0" smtClean="0"/>
              <a:t> many iterations of standard-based grading: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contract grading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D128-C285-134E-BF9A-D71D14273B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9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Specs for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final paper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*Satisfactory on first two criteria will confer B-level score if the remaining criteria are not satisfactorily met (for A-level score)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D128-C285-134E-BF9A-D71D14273B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35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Tokens allow</a:t>
            </a:r>
            <a:r>
              <a:rPr lang="en-US" baseline="0" dirty="0" smtClean="0"/>
              <a:t> for flexibility:</a:t>
            </a:r>
          </a:p>
          <a:p>
            <a:r>
              <a:rPr lang="en-US" baseline="0" dirty="0" smtClean="0"/>
              <a:t>Token #1 </a:t>
            </a:r>
            <a:r>
              <a:rPr lang="mr-IN" baseline="0" dirty="0" smtClean="0"/>
              <a:t>–</a:t>
            </a:r>
            <a:r>
              <a:rPr lang="en-US" baseline="0" dirty="0" smtClean="0"/>
              <a:t> Extra Absence</a:t>
            </a:r>
          </a:p>
          <a:p>
            <a:r>
              <a:rPr lang="en-US" baseline="0" dirty="0" smtClean="0"/>
              <a:t>Token #2 </a:t>
            </a:r>
            <a:r>
              <a:rPr lang="mr-IN" baseline="0" dirty="0" smtClean="0"/>
              <a:t>–</a:t>
            </a:r>
            <a:r>
              <a:rPr lang="en-US" baseline="0" dirty="0" smtClean="0"/>
              <a:t> Extra Revision</a:t>
            </a:r>
          </a:p>
          <a:p>
            <a:r>
              <a:rPr lang="en-US" baseline="0" dirty="0" smtClean="0"/>
              <a:t>Token #3 </a:t>
            </a:r>
            <a:r>
              <a:rPr lang="mr-IN" baseline="0" dirty="0" smtClean="0"/>
              <a:t>–</a:t>
            </a:r>
            <a:r>
              <a:rPr lang="en-US" baseline="0" dirty="0" smtClean="0"/>
              <a:t> Late Submission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Do not need to have a D-Bundle.</a:t>
            </a:r>
            <a:r>
              <a:rPr lang="en-US" baseline="0" dirty="0" smtClean="0"/>
              <a:t> Many specs grading-based courses do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example: </a:t>
            </a:r>
            <a:r>
              <a:rPr lang="en-US" dirty="0" smtClean="0">
                <a:hlinkClick r:id="rId3"/>
              </a:rPr>
              <a:t>https://justtv.wordpress.com/2016/02/16/rethinking-grading-an-in-progress-experiment/</a:t>
            </a:r>
            <a:endParaRPr lang="en-US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Grades of D will only be given in rare cases where a student meets most of the C Bundle requirements but falls short in one area—typically, a student who does not meet the requirements of the C Bundle will fail the course.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D128-C285-134E-BF9A-D71D14273B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57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D128-C285-134E-BF9A-D71D14273B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598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 not need to have a D-Bundle.</a:t>
            </a:r>
            <a:r>
              <a:rPr lang="en-US" baseline="0" dirty="0" smtClean="0"/>
              <a:t> Many specs grading-based courses do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example: </a:t>
            </a:r>
            <a:r>
              <a:rPr lang="en-US" dirty="0" smtClean="0">
                <a:hlinkClick r:id="rId3"/>
              </a:rPr>
              <a:t>https://justtv.wordpress.com/2016/02/16/rethinking-grading-an-in-progress-experiment/</a:t>
            </a:r>
            <a:endParaRPr lang="en-US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Grades of D will only be given in rare cases where a student meets most of the C Bundle requirements but falls short in one area—typically, a student who does not meet the requirements of the C Bundle will fail the course.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D128-C285-134E-BF9A-D71D14273B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53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D128-C285-134E-BF9A-D71D14273B4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22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D128-C285-134E-BF9A-D71D14273B4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3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general, students suggestions to</a:t>
            </a:r>
            <a:r>
              <a:rPr lang="en-US" baseline="0" dirty="0" smtClean="0"/>
              <a:t> address the challenges was to have a place for partial credit </a:t>
            </a:r>
            <a:r>
              <a:rPr lang="mr-IN" baseline="0" dirty="0" smtClean="0"/>
              <a:t>–</a:t>
            </a:r>
            <a:r>
              <a:rPr lang="en-US" baseline="0" dirty="0" smtClean="0"/>
              <a:t> which is in direct opposition to the specifications grading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D128-C285-134E-BF9A-D71D14273B4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will post the slides and some additional</a:t>
            </a:r>
            <a:r>
              <a:rPr lang="en-US" baseline="0" dirty="0" smtClean="0"/>
              <a:t> resources here for those that are interested in looking into specs grading more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Print copies of syllabus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Print copies of infographic syllabus, schedule, and checklist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BD128-C285-134E-BF9A-D71D14273B4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01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bpmresearchlab.org/teaching/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5" y="1872343"/>
            <a:ext cx="8361229" cy="2652966"/>
          </a:xfrm>
        </p:spPr>
        <p:txBody>
          <a:bodyPr/>
          <a:lstStyle/>
          <a:p>
            <a:r>
              <a:rPr lang="en-US" sz="6600" b="1" i="1" dirty="0"/>
              <a:t>Taking </a:t>
            </a:r>
            <a:r>
              <a:rPr lang="en-US" sz="6600" b="1" i="1" dirty="0" smtClean="0"/>
              <a:t>the</a:t>
            </a:r>
            <a:r>
              <a:rPr lang="en-US" sz="6600" b="1" i="1" dirty="0"/>
              <a:t> </a:t>
            </a:r>
            <a:r>
              <a:rPr lang="en-US" sz="6600" b="1" i="1" dirty="0" smtClean="0"/>
              <a:t>Specifications</a:t>
            </a:r>
            <a:r>
              <a:rPr lang="en-US" sz="6600" b="1" i="1" dirty="0"/>
              <a:t> </a:t>
            </a:r>
            <a:r>
              <a:rPr lang="en-US" sz="6600" b="1" i="1" dirty="0" smtClean="0"/>
              <a:t/>
            </a:r>
            <a:br>
              <a:rPr lang="en-US" sz="6600" b="1" i="1" dirty="0" smtClean="0"/>
            </a:br>
            <a:r>
              <a:rPr lang="en-US" sz="6600" b="1" i="1" dirty="0" smtClean="0"/>
              <a:t>Grading</a:t>
            </a:r>
            <a:r>
              <a:rPr lang="en-US" sz="6600" b="1" i="1" dirty="0"/>
              <a:t> Plunge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4" y="4673600"/>
            <a:ext cx="6831673" cy="702745"/>
          </a:xfrm>
        </p:spPr>
        <p:txBody>
          <a:bodyPr/>
          <a:lstStyle/>
          <a:p>
            <a:r>
              <a:rPr lang="en-US" smtClean="0"/>
              <a:t>Presented by Erica Knowles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8" y="5145741"/>
            <a:ext cx="1712259" cy="171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45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age result for less painful gra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760" y="1239520"/>
            <a:ext cx="8859520" cy="442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79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mage result for specifications grading 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47725"/>
            <a:ext cx="3781425" cy="567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57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Specifications </a:t>
            </a:r>
            <a:r>
              <a:rPr lang="en-US" dirty="0"/>
              <a:t>G</a:t>
            </a:r>
            <a:r>
              <a:rPr lang="en-US" dirty="0" smtClean="0"/>
              <a:t>rading?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Alternative grading approach in which students’ work is graded on whether or not they meet “specifications”</a:t>
            </a:r>
          </a:p>
          <a:p>
            <a:endParaRPr lang="en-US" sz="2800" dirty="0"/>
          </a:p>
          <a:p>
            <a:r>
              <a:rPr lang="en-US" sz="2800" dirty="0" smtClean="0"/>
              <a:t>Specifications</a:t>
            </a:r>
          </a:p>
          <a:p>
            <a:pPr lvl="1"/>
            <a:r>
              <a:rPr lang="en-US" sz="2800" dirty="0" smtClean="0"/>
              <a:t> Specified </a:t>
            </a:r>
            <a:r>
              <a:rPr lang="en-US" sz="2800" dirty="0"/>
              <a:t>criteria that, if all </a:t>
            </a:r>
            <a:r>
              <a:rPr lang="en-US" sz="2800" dirty="0" smtClean="0"/>
              <a:t>areas </a:t>
            </a:r>
            <a:r>
              <a:rPr lang="en-US" sz="2800" dirty="0"/>
              <a:t>satisfied, work is considered “satisfactory” or a “pass.”</a:t>
            </a:r>
          </a:p>
        </p:txBody>
      </p:sp>
    </p:spTree>
    <p:extLst>
      <p:ext uri="{BB962C8B-B14F-4D97-AF65-F5344CB8AC3E}">
        <p14:creationId xmlns:p14="http://schemas.microsoft.com/office/powerpoint/2010/main" val="211553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Nilson</a:t>
            </a:r>
            <a:r>
              <a:rPr lang="en-US" dirty="0" smtClean="0"/>
              <a:t> makes some big promises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9601200" cy="46329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Reduce faculty grading load (and stress)</a:t>
            </a:r>
          </a:p>
          <a:p>
            <a:r>
              <a:rPr lang="en-US" sz="2800" dirty="0" smtClean="0"/>
              <a:t>Motivate student learning </a:t>
            </a:r>
          </a:p>
          <a:p>
            <a:r>
              <a:rPr lang="en-US" sz="2800" dirty="0" smtClean="0"/>
              <a:t>Uphold high academic rigor</a:t>
            </a:r>
          </a:p>
          <a:p>
            <a:r>
              <a:rPr lang="en-US" sz="2800" dirty="0" smtClean="0"/>
              <a:t>Incentivize </a:t>
            </a:r>
            <a:r>
              <a:rPr lang="en-US" sz="2800" dirty="0"/>
              <a:t>students to take control of their own </a:t>
            </a:r>
            <a:r>
              <a:rPr lang="en-US" sz="2800" dirty="0" smtClean="0"/>
              <a:t>learning</a:t>
            </a:r>
          </a:p>
          <a:p>
            <a:r>
              <a:rPr lang="en-US" sz="2800" dirty="0"/>
              <a:t>Minimizing conflict between faculty and </a:t>
            </a:r>
            <a:r>
              <a:rPr lang="en-US" sz="2800" dirty="0" smtClean="0"/>
              <a:t>students</a:t>
            </a:r>
          </a:p>
          <a:p>
            <a:r>
              <a:rPr lang="en-US" sz="2800" dirty="0" smtClean="0"/>
              <a:t>Providing </a:t>
            </a:r>
            <a:r>
              <a:rPr lang="en-US" sz="2800" dirty="0"/>
              <a:t>positive directions for improvement and </a:t>
            </a:r>
            <a:r>
              <a:rPr lang="en-US" sz="2800" dirty="0" smtClean="0"/>
              <a:t>learning</a:t>
            </a:r>
          </a:p>
          <a:p>
            <a:r>
              <a:rPr lang="en-US" sz="2800" dirty="0" smtClean="0"/>
              <a:t>Connect learning objectives to assessments and grade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8444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How does Specifications Grading Work?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Assignments, tests, and other work are graded on a pass/fail basis</a:t>
            </a:r>
            <a:r>
              <a:rPr lang="en-US" sz="3200" dirty="0" smtClean="0">
                <a:solidFill>
                  <a:schemeClr val="tx1"/>
                </a:solidFill>
              </a:rPr>
              <a:t>.</a:t>
            </a:r>
          </a:p>
          <a:p>
            <a:pPr lvl="3"/>
            <a:r>
              <a:rPr lang="en-US" sz="3000" i="0" dirty="0" smtClean="0">
                <a:solidFill>
                  <a:schemeClr val="tx1"/>
                </a:solidFill>
              </a:rPr>
              <a:t>Think </a:t>
            </a:r>
            <a:r>
              <a:rPr lang="en-US" sz="3000" i="0" dirty="0">
                <a:solidFill>
                  <a:schemeClr val="tx1"/>
                </a:solidFill>
              </a:rPr>
              <a:t>of the specs as a </a:t>
            </a:r>
            <a:r>
              <a:rPr lang="en-US" sz="3000" i="0" dirty="0" smtClean="0">
                <a:solidFill>
                  <a:schemeClr val="tx1"/>
                </a:solidFill>
              </a:rPr>
              <a:t>one-level rubric</a:t>
            </a:r>
            <a:r>
              <a:rPr lang="en-US" sz="3000" i="0" dirty="0">
                <a:solidFill>
                  <a:schemeClr val="tx1"/>
                </a:solidFill>
              </a:rPr>
              <a:t>. </a:t>
            </a:r>
            <a:endParaRPr lang="en-US" sz="3000" dirty="0">
              <a:solidFill>
                <a:schemeClr val="tx1"/>
              </a:solidFill>
            </a:endParaRPr>
          </a:p>
        </p:txBody>
      </p:sp>
      <p:pic>
        <p:nvPicPr>
          <p:cNvPr id="4" name="Picture 4" descr="mage result for check 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480" y="3108960"/>
            <a:ext cx="3568700" cy="356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6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Examples from my course: Specs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An Online Assignment must meet the following criteria to be marked as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Satisfactory.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Submitted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on time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Answered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all questions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Demonstrated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sound academic effort (complete, minimal typos, attention to detail) </a:t>
            </a:r>
          </a:p>
        </p:txBody>
      </p:sp>
    </p:spTree>
    <p:extLst>
      <p:ext uri="{BB962C8B-B14F-4D97-AF65-F5344CB8AC3E}">
        <p14:creationId xmlns:p14="http://schemas.microsoft.com/office/powerpoint/2010/main" val="83346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01320"/>
            <a:ext cx="9601200" cy="817880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Examples from my course: Specs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19200"/>
            <a:ext cx="10414000" cy="5445760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Document submitted in correct format and included annotated bibliography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Bibliography contained the 4 required articles; citations followed APA style, with some minor errors; annotations demonstrated sufficient comprehension; incorporated feedback given on previous versions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Effectively generated a patient and incorporated symptoms into the patient background that accurately captures the DSM-5 diagnosis; showed moderate creativity in patient development and background</a:t>
            </a: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Discussed etiology of the disorder, either biological or psychological; supported discussion with peer-reviewed research; interpretation of research demonstrates sufficient level of understanding and comprehension</a:t>
            </a: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Discussed plausible treatments/interventions for patient; connection between patient background and etiology; supported discussion with peer-reviewed research; interpretation of research demonstrates sufficient level of understanding and comprehension</a:t>
            </a: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Organization of case study was adequate and reader can follow most points; contains minor errors in grammar, spelling, etc.</a:t>
            </a:r>
          </a:p>
          <a:p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Specifications Grading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84455"/>
            <a:ext cx="9601200" cy="35814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3200" dirty="0" smtClean="0"/>
              <a:t>Create bundles of assignments</a:t>
            </a:r>
          </a:p>
          <a:p>
            <a:pPr lvl="1"/>
            <a:r>
              <a:rPr lang="en-US" sz="3000" i="0" dirty="0" smtClean="0"/>
              <a:t>Course grades are based on the bundles of assignments and tests that students complete at a satisfactory level.</a:t>
            </a:r>
          </a:p>
        </p:txBody>
      </p:sp>
      <p:sp>
        <p:nvSpPr>
          <p:cNvPr id="5" name="AutoShape 4" descr="mage result for grades letter"/>
          <p:cNvSpPr>
            <a:spLocks noChangeAspect="1" noChangeArrowheads="1"/>
          </p:cNvSpPr>
          <p:nvPr/>
        </p:nvSpPr>
        <p:spPr bwMode="auto">
          <a:xfrm>
            <a:off x="0" y="0"/>
            <a:ext cx="6136640" cy="613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8" name="Picture 14" descr="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440" y="4073313"/>
            <a:ext cx="3445510" cy="259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35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Examples from my course: Bundles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27200"/>
            <a:ext cx="10220960" cy="4897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chemeClr val="accent4">
                    <a:lumMod val="75000"/>
                  </a:schemeClr>
                </a:solidFill>
              </a:rPr>
              <a:t>A Bundle: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 Students who complete the following will pass the course with a grade of A:</a:t>
            </a:r>
          </a:p>
          <a:p>
            <a:pPr lvl="0">
              <a:buFont typeface="Courier New" charset="0"/>
              <a:buChar char="o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Actively attend all course meetings, with up to 2 absences, per the attendance policy below</a:t>
            </a:r>
          </a:p>
          <a:p>
            <a:pPr lvl="0">
              <a:buFont typeface="Courier New" charset="0"/>
              <a:buChar char="o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Satisfactorily complete at least 9 case studies</a:t>
            </a:r>
          </a:p>
          <a:p>
            <a:pPr lvl="0">
              <a:buFont typeface="Courier New" charset="0"/>
              <a:buChar char="o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Satisfactorily complete at least 11 “further your perspective” online assignments</a:t>
            </a:r>
          </a:p>
          <a:p>
            <a:pPr lvl="0">
              <a:buFont typeface="Courier New" charset="0"/>
              <a:buChar char="o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Achieve an 8/10 on at least 13 in-class weekly quizzes</a:t>
            </a:r>
          </a:p>
          <a:p>
            <a:pPr lvl="0">
              <a:buFont typeface="Courier New" charset="0"/>
              <a:buChar char="o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Satisfactorily complete at least two advanced-level questions on both the midterm and the final</a:t>
            </a:r>
          </a:p>
          <a:p>
            <a:pPr>
              <a:buFont typeface="Courier New" charset="0"/>
              <a:buChar char="o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Complete the A-level work for the final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project</a:t>
            </a:r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53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Examples from my course: Bundles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27200"/>
            <a:ext cx="10220960" cy="4897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chemeClr val="accent4">
                    <a:lumMod val="75000"/>
                  </a:schemeClr>
                </a:solidFill>
              </a:rPr>
              <a:t>D Bundle: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Students who complete the following will pass the course with a grade of D:</a:t>
            </a:r>
          </a:p>
          <a:p>
            <a:pPr lvl="0">
              <a:buFont typeface="Courier New" charset="0"/>
              <a:buChar char="o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Actively attend all course meetings, with up to 7 absences, per the attendance policy below</a:t>
            </a:r>
          </a:p>
          <a:p>
            <a:pPr lvl="0">
              <a:buFont typeface="Courier New" charset="0"/>
              <a:buChar char="o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Satisfactorily complete at least 5 case studies</a:t>
            </a:r>
          </a:p>
          <a:p>
            <a:pPr lvl="0">
              <a:buFont typeface="Courier New" charset="0"/>
              <a:buChar char="o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Achieve a 7/10 on at least 7 in-class weekly quizzes</a:t>
            </a:r>
          </a:p>
          <a:p>
            <a:pPr>
              <a:buFont typeface="Courier New" charset="0"/>
              <a:buChar char="o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Satisfactorily complete at least one basic-level question on both the midterm and final</a:t>
            </a:r>
          </a:p>
        </p:txBody>
      </p:sp>
    </p:spTree>
    <p:extLst>
      <p:ext uri="{BB962C8B-B14F-4D97-AF65-F5344CB8AC3E}">
        <p14:creationId xmlns:p14="http://schemas.microsoft.com/office/powerpoint/2010/main" val="191751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Specifications Grading </a:t>
            </a:r>
            <a:r>
              <a:rPr lang="en-US" dirty="0" smtClean="0"/>
              <a:t>Work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3200" dirty="0" smtClean="0"/>
              <a:t>Align assessments/bundles with course objectives.</a:t>
            </a:r>
          </a:p>
          <a:p>
            <a:pPr lvl="1"/>
            <a:r>
              <a:rPr lang="en-US" sz="3000" i="0" dirty="0"/>
              <a:t>C</a:t>
            </a:r>
            <a:r>
              <a:rPr lang="en-US" sz="3000" i="0" dirty="0" smtClean="0"/>
              <a:t>ompleting </a:t>
            </a:r>
            <a:r>
              <a:rPr lang="en-US" sz="3000" i="0" dirty="0"/>
              <a:t>a given bundle indicates that the student has achieved certain of those outcomes</a:t>
            </a:r>
            <a:endParaRPr lang="en-US" sz="3000" dirty="0"/>
          </a:p>
        </p:txBody>
      </p:sp>
      <p:pic>
        <p:nvPicPr>
          <p:cNvPr id="7170" name="Picture 2" descr="mage result for course objectiv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980" y="4060964"/>
            <a:ext cx="4986020" cy="279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9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43560"/>
            <a:ext cx="9601200" cy="939800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Examples for my course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83360"/>
            <a:ext cx="10292080" cy="50596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All students who pass the course (with a minimum grade of D) will have demonstrated the ability to:</a:t>
            </a:r>
          </a:p>
          <a:p>
            <a:pPr lvl="0">
              <a:buFont typeface="Courier New" charset="0"/>
              <a:buChar char="o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Recognize or "diagnose" common psychological disorders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Students who achieve an average level of mastery (with a minimum grade of C) will have also demonstrated the ability to:</a:t>
            </a:r>
          </a:p>
          <a:p>
            <a:pPr lvl="0">
              <a:buFont typeface="Courier New" charset="0"/>
              <a:buChar char="o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Discuss risk factors for the development of psychological disorders</a:t>
            </a:r>
          </a:p>
          <a:p>
            <a:pPr lvl="0">
              <a:buFont typeface="Courier New" charset="0"/>
              <a:buChar char="o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Describe common explanations for the etiology of psychological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disorders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Students who achieve a higher level of mastery (with a minimum grade of B) will have also demonstrated the ability to:</a:t>
            </a:r>
          </a:p>
          <a:p>
            <a:pPr lvl="0">
              <a:buFont typeface="Courier New" charset="0"/>
              <a:buChar char="o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Determine effective treatments for specific psychological disorders</a:t>
            </a:r>
          </a:p>
          <a:p>
            <a:pPr lvl="0">
              <a:buFont typeface="Courier New" charset="0"/>
              <a:buChar char="o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Evaluate the role of society on how we diagnose and treat mental illness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Students who achieve the highest level of mastery (with a grade of A) will have also demonstrated the ability to:</a:t>
            </a:r>
          </a:p>
          <a:p>
            <a:pPr>
              <a:buFont typeface="Courier New" charset="0"/>
              <a:buChar char="o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Formulate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an original case study based on independent research</a:t>
            </a:r>
          </a:p>
        </p:txBody>
      </p:sp>
    </p:spTree>
    <p:extLst>
      <p:ext uri="{BB962C8B-B14F-4D97-AF65-F5344CB8AC3E}">
        <p14:creationId xmlns:p14="http://schemas.microsoft.com/office/powerpoint/2010/main" val="145829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worked well?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35760"/>
            <a:ext cx="9601200" cy="3581400"/>
          </a:xfrm>
        </p:spPr>
        <p:txBody>
          <a:bodyPr/>
          <a:lstStyle/>
          <a:p>
            <a:r>
              <a:rPr lang="en-US" sz="2800" dirty="0" smtClean="0"/>
              <a:t>High level work</a:t>
            </a:r>
          </a:p>
          <a:p>
            <a:r>
              <a:rPr lang="en-US" sz="2800" dirty="0" smtClean="0"/>
              <a:t>No late work </a:t>
            </a:r>
          </a:p>
          <a:p>
            <a:r>
              <a:rPr lang="en-US" sz="2800" dirty="0" smtClean="0"/>
              <a:t>Less painful grading </a:t>
            </a:r>
          </a:p>
          <a:p>
            <a:r>
              <a:rPr lang="en-US" sz="2800" dirty="0" smtClean="0"/>
              <a:t>Consistent final grade distribution</a:t>
            </a:r>
          </a:p>
          <a:p>
            <a:endParaRPr lang="en-US" dirty="0"/>
          </a:p>
        </p:txBody>
      </p:sp>
      <p:pic>
        <p:nvPicPr>
          <p:cNvPr id="9218" name="Picture 2" descr="mage result for high five 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179" y="3949065"/>
            <a:ext cx="5217821" cy="290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95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Comments from students: Good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1600" y="1747520"/>
            <a:ext cx="10109200" cy="4917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It was great to see everything for the semester laid out from the beginning and being able to keep notes on what you’ve done and what’s 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left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to do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.”</a:t>
            </a:r>
          </a:p>
          <a:p>
            <a:pPr marL="0" indent="0">
              <a:buNone/>
            </a:pP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“It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was really nice to be able to check your own progress in the course/visualize everything that we would be doing in the semester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.”</a:t>
            </a:r>
          </a:p>
          <a:p>
            <a:pPr marL="0" indent="0">
              <a:buNone/>
            </a:pP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It was all highly organized, and the guidelines were laid out much clearer than any course I have ever taken at any academic level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.”</a:t>
            </a:r>
          </a:p>
          <a:p>
            <a:pPr marL="0" indent="0">
              <a:buNone/>
            </a:pP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I understood what was expected of me and when I got my grades, and I understood why I received the grade I received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.”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59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posed a challenge?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Took students a bit to warm up to it</a:t>
            </a:r>
          </a:p>
          <a:p>
            <a:r>
              <a:rPr lang="en-US" sz="2800" dirty="0" smtClean="0"/>
              <a:t>Calculating final grades</a:t>
            </a:r>
          </a:p>
          <a:p>
            <a:pPr lvl="1"/>
            <a:r>
              <a:rPr lang="en-US" sz="2800" dirty="0" smtClean="0"/>
              <a:t>Ended up using a point system (not my preferred solution but it worked)</a:t>
            </a:r>
            <a:endParaRPr lang="en-US" sz="2200" dirty="0"/>
          </a:p>
          <a:p>
            <a:pPr marL="0" lvl="1" indent="0">
              <a:buNone/>
            </a:pPr>
            <a:r>
              <a:rPr lang="en-US" sz="2200" dirty="0"/>
              <a:t>	</a:t>
            </a:r>
            <a:r>
              <a:rPr lang="en-US" sz="2200" dirty="0" smtClean="0"/>
              <a:t>- All students started with 96 points</a:t>
            </a:r>
          </a:p>
          <a:p>
            <a:pPr marL="0" lvl="1" indent="0">
              <a:buNone/>
            </a:pPr>
            <a:r>
              <a:rPr lang="en-US" sz="2200" dirty="0"/>
              <a:t>	</a:t>
            </a:r>
            <a:r>
              <a:rPr lang="en-US" sz="2200" dirty="0" smtClean="0"/>
              <a:t>- 3 points subtracted for every B-bundle item </a:t>
            </a:r>
          </a:p>
          <a:p>
            <a:pPr marL="0" lvl="1" indent="0">
              <a:buNone/>
            </a:pPr>
            <a:r>
              <a:rPr lang="en-US" sz="2200" dirty="0"/>
              <a:t>	</a:t>
            </a:r>
            <a:r>
              <a:rPr lang="en-US" sz="2200" dirty="0" smtClean="0"/>
              <a:t>- 5 points subtracted for every C-bundle item</a:t>
            </a:r>
          </a:p>
          <a:p>
            <a:pPr marL="0" lvl="1" indent="0">
              <a:buNone/>
            </a:pPr>
            <a:r>
              <a:rPr lang="en-US" sz="2200" dirty="0"/>
              <a:t>	</a:t>
            </a:r>
            <a:r>
              <a:rPr lang="en-US" sz="2200" dirty="0" smtClean="0"/>
              <a:t>- 7 points subtracted for every D-bundle item</a:t>
            </a:r>
            <a:endParaRPr lang="en-US" sz="2800" dirty="0" smtClean="0"/>
          </a:p>
        </p:txBody>
      </p:sp>
      <p:pic>
        <p:nvPicPr>
          <p:cNvPr id="10242" name="Picture 2" descr="mage result for challenge accepted 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36" y="4372511"/>
            <a:ext cx="3373464" cy="246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79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Comments from students: Challenges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584960"/>
            <a:ext cx="10312400" cy="497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“I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found it harder to get the grade I wanted because specifications grading seems stricter than regular grading criteria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.”</a:t>
            </a:r>
          </a:p>
          <a:p>
            <a:pPr marL="0" indent="0">
              <a:buNone/>
            </a:pP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Trying to figure out my grade if I got A level grades in everything else but the case 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studies”</a:t>
            </a:r>
          </a:p>
          <a:p>
            <a:pPr marL="0" indent="0">
              <a:buNone/>
            </a:pP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There was zero room for error, so one mistake seemed to be the difference between an S and a U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.”</a:t>
            </a:r>
          </a:p>
          <a:p>
            <a:pPr marL="0" indent="0">
              <a:buNone/>
            </a:pP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Ironically, I found it more stressful to be so aware of what my grade was in the course and I found myself obsessing over my grades more than usual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.”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10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Interested?</a:t>
            </a:r>
            <a:br>
              <a:rPr lang="en-US" dirty="0" smtClean="0"/>
            </a:br>
            <a:r>
              <a:rPr lang="en-US" sz="3600" dirty="0" smtClean="0"/>
              <a:t>Things to think about</a:t>
            </a:r>
            <a:r>
              <a:rPr lang="mr-IN" sz="3600" dirty="0" smtClean="0"/>
              <a:t>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dirty="0" smtClean="0"/>
              <a:t>What skills should students leave with? Clear objectives?</a:t>
            </a:r>
          </a:p>
          <a:p>
            <a:pPr lvl="1"/>
            <a:r>
              <a:rPr lang="en-US" sz="2800" dirty="0" smtClean="0"/>
              <a:t>Are you assessing student skills outline in objectives?</a:t>
            </a:r>
          </a:p>
          <a:p>
            <a:pPr lvl="1"/>
            <a:r>
              <a:rPr lang="en-US" sz="2800" dirty="0" smtClean="0"/>
              <a:t>Do you have clear expectations/criteria for student work?</a:t>
            </a:r>
          </a:p>
          <a:p>
            <a:pPr lvl="1"/>
            <a:endParaRPr lang="en-US" sz="2800" dirty="0" smtClean="0"/>
          </a:p>
        </p:txBody>
      </p:sp>
      <p:pic>
        <p:nvPicPr>
          <p:cNvPr id="1032" name="Picture 8" descr="mage result for question mar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624" y="4166920"/>
            <a:ext cx="4065076" cy="269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66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Thank you!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79600"/>
            <a:ext cx="9601200" cy="3581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hlinkClick r:id="rId3"/>
              </a:rPr>
              <a:t>https://bpmresearchlab.org/teaching/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64160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8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3919</TotalTime>
  <Words>1490</Words>
  <Application>Microsoft Macintosh PowerPoint</Application>
  <PresentationFormat>Widescreen</PresentationFormat>
  <Paragraphs>144</Paragraphs>
  <Slides>19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Courier New</vt:lpstr>
      <vt:lpstr>Franklin Gothic Book</vt:lpstr>
      <vt:lpstr>Mangal</vt:lpstr>
      <vt:lpstr>Crop</vt:lpstr>
      <vt:lpstr>Taking the Specifications  Grading Plunge</vt:lpstr>
      <vt:lpstr>PowerPoint Presentation</vt:lpstr>
      <vt:lpstr>PowerPoint Presentation</vt:lpstr>
      <vt:lpstr>What is Specifications Grading?</vt:lpstr>
      <vt:lpstr>Nilson makes some big promises</vt:lpstr>
      <vt:lpstr>How does Specifications Grading Work?</vt:lpstr>
      <vt:lpstr>Examples from my course: Specs</vt:lpstr>
      <vt:lpstr>Examples from my course: Specs</vt:lpstr>
      <vt:lpstr>How does Specifications Grading work?</vt:lpstr>
      <vt:lpstr>Examples from my course: Bundles</vt:lpstr>
      <vt:lpstr>Examples from my course: Bundles</vt:lpstr>
      <vt:lpstr>How does Specifications Grading Work?</vt:lpstr>
      <vt:lpstr>Examples for my course</vt:lpstr>
      <vt:lpstr>What worked well?</vt:lpstr>
      <vt:lpstr>Comments from students: Good</vt:lpstr>
      <vt:lpstr>What posed a challenge?</vt:lpstr>
      <vt:lpstr>Comments from students: Challenges</vt:lpstr>
      <vt:lpstr>Interested? Things to think about…</vt:lpstr>
      <vt:lpstr>Thank you!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Taking the Specifications  Grading Plunge</dc:title>
  <dc:creator>Erica Knowles</dc:creator>
  <cp:lastModifiedBy>Erica Knowles</cp:lastModifiedBy>
  <cp:revision>34</cp:revision>
  <cp:lastPrinted>2020-01-13T16:39:05Z</cp:lastPrinted>
  <dcterms:created xsi:type="dcterms:W3CDTF">2020-01-11T01:38:07Z</dcterms:created>
  <dcterms:modified xsi:type="dcterms:W3CDTF">2020-02-19T19:15:16Z</dcterms:modified>
</cp:coreProperties>
</file>